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80" r:id="rId2"/>
    <p:sldId id="309" r:id="rId3"/>
    <p:sldId id="320" r:id="rId4"/>
    <p:sldId id="334" r:id="rId5"/>
    <p:sldId id="279" r:id="rId6"/>
    <p:sldId id="350" r:id="rId7"/>
    <p:sldId id="351" r:id="rId8"/>
    <p:sldId id="353" r:id="rId9"/>
    <p:sldId id="352" r:id="rId10"/>
    <p:sldId id="354" r:id="rId11"/>
    <p:sldId id="355" r:id="rId12"/>
    <p:sldId id="356" r:id="rId13"/>
    <p:sldId id="357" r:id="rId14"/>
    <p:sldId id="3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6044"/>
    <a:srgbClr val="FFC48F"/>
    <a:srgbClr val="CBE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68999" autoAdjust="0"/>
  </p:normalViewPr>
  <p:slideViewPr>
    <p:cSldViewPr snapToGrid="0">
      <p:cViewPr varScale="1">
        <p:scale>
          <a:sx n="85" d="100"/>
          <a:sy n="85" d="100"/>
        </p:scale>
        <p:origin x="215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33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E39B8-854B-4CF6-A113-B86AC5DDA120}" type="doc">
      <dgm:prSet loTypeId="urn:microsoft.com/office/officeart/2008/layout/PictureAccen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2BA06BF-772C-45B7-B23E-DBC38C5D2428}">
      <dgm:prSet phldrT="[Texte]" custT="1"/>
      <dgm:spPr/>
      <dgm:t>
        <a:bodyPr/>
        <a:lstStyle/>
        <a:p>
          <a:r>
            <a:rPr lang="fr-FR" sz="4400" dirty="0"/>
            <a:t>RAPPORT D’ACTIVITÉ… </a:t>
          </a:r>
        </a:p>
      </dgm:t>
    </dgm:pt>
    <dgm:pt modelId="{9A9B1CB4-91EB-4843-8D5F-14147E97B2CF}" type="parTrans" cxnId="{47C2CFFA-F303-4F25-8246-45ED02D12177}">
      <dgm:prSet/>
      <dgm:spPr/>
      <dgm:t>
        <a:bodyPr/>
        <a:lstStyle/>
        <a:p>
          <a:endParaRPr lang="fr-FR"/>
        </a:p>
      </dgm:t>
    </dgm:pt>
    <dgm:pt modelId="{6D405232-25AA-4DB8-935A-9BBB0116083F}" type="sibTrans" cxnId="{47C2CFFA-F303-4F25-8246-45ED02D12177}">
      <dgm:prSet/>
      <dgm:spPr/>
      <dgm:t>
        <a:bodyPr/>
        <a:lstStyle/>
        <a:p>
          <a:endParaRPr lang="fr-FR"/>
        </a:p>
      </dgm:t>
    </dgm:pt>
    <dgm:pt modelId="{F2854301-C5B5-4FF2-8609-ED8A85960F37}" type="pres">
      <dgm:prSet presAssocID="{039E39B8-854B-4CF6-A113-B86AC5DDA120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15300BDA-8692-4D47-9711-C7F3DF2BF82A}" type="pres">
      <dgm:prSet presAssocID="{42BA06BF-772C-45B7-B23E-DBC38C5D2428}" presName="root" presStyleCnt="0">
        <dgm:presLayoutVars>
          <dgm:chMax/>
          <dgm:chPref val="4"/>
        </dgm:presLayoutVars>
      </dgm:prSet>
      <dgm:spPr/>
    </dgm:pt>
    <dgm:pt modelId="{81516925-FDDF-484A-8414-8D60601E2B16}" type="pres">
      <dgm:prSet presAssocID="{42BA06BF-772C-45B7-B23E-DBC38C5D2428}" presName="rootComposite" presStyleCnt="0">
        <dgm:presLayoutVars/>
      </dgm:prSet>
      <dgm:spPr/>
    </dgm:pt>
    <dgm:pt modelId="{A2CA373D-878A-4D0B-88A6-7D8059018B8D}" type="pres">
      <dgm:prSet presAssocID="{42BA06BF-772C-45B7-B23E-DBC38C5D2428}" presName="rootText" presStyleLbl="node0" presStyleIdx="0" presStyleCnt="1" custScaleY="207825" custLinFactNeighborX="6985" custLinFactNeighborY="-10891">
        <dgm:presLayoutVars>
          <dgm:chMax/>
          <dgm:chPref val="4"/>
        </dgm:presLayoutVars>
      </dgm:prSet>
      <dgm:spPr/>
    </dgm:pt>
    <dgm:pt modelId="{0D578A72-F73C-4F6A-BCD1-84A869CA219D}" type="pres">
      <dgm:prSet presAssocID="{42BA06BF-772C-45B7-B23E-DBC38C5D2428}" presName="childShape" presStyleCnt="0">
        <dgm:presLayoutVars>
          <dgm:chMax val="0"/>
          <dgm:chPref val="0"/>
        </dgm:presLayoutVars>
      </dgm:prSet>
      <dgm:spPr/>
    </dgm:pt>
  </dgm:ptLst>
  <dgm:cxnLst>
    <dgm:cxn modelId="{13A2F56A-2BFF-4A88-8D8A-504EB22F175D}" type="presOf" srcId="{42BA06BF-772C-45B7-B23E-DBC38C5D2428}" destId="{A2CA373D-878A-4D0B-88A6-7D8059018B8D}" srcOrd="0" destOrd="0" presId="urn:microsoft.com/office/officeart/2008/layout/PictureAccentList"/>
    <dgm:cxn modelId="{5C7D318C-70F5-47F9-A095-87D952A29618}" type="presOf" srcId="{039E39B8-854B-4CF6-A113-B86AC5DDA120}" destId="{F2854301-C5B5-4FF2-8609-ED8A85960F37}" srcOrd="0" destOrd="0" presId="urn:microsoft.com/office/officeart/2008/layout/PictureAccentList"/>
    <dgm:cxn modelId="{47C2CFFA-F303-4F25-8246-45ED02D12177}" srcId="{039E39B8-854B-4CF6-A113-B86AC5DDA120}" destId="{42BA06BF-772C-45B7-B23E-DBC38C5D2428}" srcOrd="0" destOrd="0" parTransId="{9A9B1CB4-91EB-4843-8D5F-14147E97B2CF}" sibTransId="{6D405232-25AA-4DB8-935A-9BBB0116083F}"/>
    <dgm:cxn modelId="{79AA671C-291A-4251-B07C-449BB7C36A43}" type="presParOf" srcId="{F2854301-C5B5-4FF2-8609-ED8A85960F37}" destId="{15300BDA-8692-4D47-9711-C7F3DF2BF82A}" srcOrd="0" destOrd="0" presId="urn:microsoft.com/office/officeart/2008/layout/PictureAccentList"/>
    <dgm:cxn modelId="{5402A35B-F520-4780-8569-B6DE0762E19B}" type="presParOf" srcId="{15300BDA-8692-4D47-9711-C7F3DF2BF82A}" destId="{81516925-FDDF-484A-8414-8D60601E2B16}" srcOrd="0" destOrd="0" presId="urn:microsoft.com/office/officeart/2008/layout/PictureAccentList"/>
    <dgm:cxn modelId="{7F22D7C4-2BDC-4433-B89F-44B6B897FB29}" type="presParOf" srcId="{81516925-FDDF-484A-8414-8D60601E2B16}" destId="{A2CA373D-878A-4D0B-88A6-7D8059018B8D}" srcOrd="0" destOrd="0" presId="urn:microsoft.com/office/officeart/2008/layout/PictureAccentList"/>
    <dgm:cxn modelId="{F232DD50-9FB3-47A0-AB0F-03082C34BEB1}" type="presParOf" srcId="{15300BDA-8692-4D47-9711-C7F3DF2BF82A}" destId="{0D578A72-F73C-4F6A-BCD1-84A869CA219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9E39B8-854B-4CF6-A113-B86AC5DDA120}" type="doc">
      <dgm:prSet loTypeId="urn:microsoft.com/office/officeart/2008/layout/PictureAccen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2BA06BF-772C-45B7-B23E-DBC38C5D2428}">
      <dgm:prSet phldrT="[Texte]" custT="1"/>
      <dgm:spPr/>
      <dgm:t>
        <a:bodyPr/>
        <a:lstStyle/>
        <a:p>
          <a:r>
            <a:rPr lang="fr-FR" sz="4400" dirty="0"/>
            <a:t>Quelques chiffres…</a:t>
          </a:r>
        </a:p>
      </dgm:t>
    </dgm:pt>
    <dgm:pt modelId="{9A9B1CB4-91EB-4843-8D5F-14147E97B2CF}" type="parTrans" cxnId="{47C2CFFA-F303-4F25-8246-45ED02D12177}">
      <dgm:prSet/>
      <dgm:spPr/>
      <dgm:t>
        <a:bodyPr/>
        <a:lstStyle/>
        <a:p>
          <a:endParaRPr lang="fr-FR"/>
        </a:p>
      </dgm:t>
    </dgm:pt>
    <dgm:pt modelId="{6D405232-25AA-4DB8-935A-9BBB0116083F}" type="sibTrans" cxnId="{47C2CFFA-F303-4F25-8246-45ED02D12177}">
      <dgm:prSet/>
      <dgm:spPr/>
      <dgm:t>
        <a:bodyPr/>
        <a:lstStyle/>
        <a:p>
          <a:endParaRPr lang="fr-FR"/>
        </a:p>
      </dgm:t>
    </dgm:pt>
    <dgm:pt modelId="{F2854301-C5B5-4FF2-8609-ED8A85960F37}" type="pres">
      <dgm:prSet presAssocID="{039E39B8-854B-4CF6-A113-B86AC5DDA120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15300BDA-8692-4D47-9711-C7F3DF2BF82A}" type="pres">
      <dgm:prSet presAssocID="{42BA06BF-772C-45B7-B23E-DBC38C5D2428}" presName="root" presStyleCnt="0">
        <dgm:presLayoutVars>
          <dgm:chMax/>
          <dgm:chPref val="4"/>
        </dgm:presLayoutVars>
      </dgm:prSet>
      <dgm:spPr/>
    </dgm:pt>
    <dgm:pt modelId="{81516925-FDDF-484A-8414-8D60601E2B16}" type="pres">
      <dgm:prSet presAssocID="{42BA06BF-772C-45B7-B23E-DBC38C5D2428}" presName="rootComposite" presStyleCnt="0">
        <dgm:presLayoutVars/>
      </dgm:prSet>
      <dgm:spPr/>
    </dgm:pt>
    <dgm:pt modelId="{A2CA373D-878A-4D0B-88A6-7D8059018B8D}" type="pres">
      <dgm:prSet presAssocID="{42BA06BF-772C-45B7-B23E-DBC38C5D2428}" presName="rootText" presStyleLbl="node0" presStyleIdx="0" presStyleCnt="1" custScaleY="207825" custLinFactNeighborX="-353" custLinFactNeighborY="-25856">
        <dgm:presLayoutVars>
          <dgm:chMax/>
          <dgm:chPref val="4"/>
        </dgm:presLayoutVars>
      </dgm:prSet>
      <dgm:spPr/>
    </dgm:pt>
    <dgm:pt modelId="{0D578A72-F73C-4F6A-BCD1-84A869CA219D}" type="pres">
      <dgm:prSet presAssocID="{42BA06BF-772C-45B7-B23E-DBC38C5D2428}" presName="childShape" presStyleCnt="0">
        <dgm:presLayoutVars>
          <dgm:chMax val="0"/>
          <dgm:chPref val="0"/>
        </dgm:presLayoutVars>
      </dgm:prSet>
      <dgm:spPr/>
    </dgm:pt>
  </dgm:ptLst>
  <dgm:cxnLst>
    <dgm:cxn modelId="{13A2F56A-2BFF-4A88-8D8A-504EB22F175D}" type="presOf" srcId="{42BA06BF-772C-45B7-B23E-DBC38C5D2428}" destId="{A2CA373D-878A-4D0B-88A6-7D8059018B8D}" srcOrd="0" destOrd="0" presId="urn:microsoft.com/office/officeart/2008/layout/PictureAccentList"/>
    <dgm:cxn modelId="{5C7D318C-70F5-47F9-A095-87D952A29618}" type="presOf" srcId="{039E39B8-854B-4CF6-A113-B86AC5DDA120}" destId="{F2854301-C5B5-4FF2-8609-ED8A85960F37}" srcOrd="0" destOrd="0" presId="urn:microsoft.com/office/officeart/2008/layout/PictureAccentList"/>
    <dgm:cxn modelId="{47C2CFFA-F303-4F25-8246-45ED02D12177}" srcId="{039E39B8-854B-4CF6-A113-B86AC5DDA120}" destId="{42BA06BF-772C-45B7-B23E-DBC38C5D2428}" srcOrd="0" destOrd="0" parTransId="{9A9B1CB4-91EB-4843-8D5F-14147E97B2CF}" sibTransId="{6D405232-25AA-4DB8-935A-9BBB0116083F}"/>
    <dgm:cxn modelId="{79AA671C-291A-4251-B07C-449BB7C36A43}" type="presParOf" srcId="{F2854301-C5B5-4FF2-8609-ED8A85960F37}" destId="{15300BDA-8692-4D47-9711-C7F3DF2BF82A}" srcOrd="0" destOrd="0" presId="urn:microsoft.com/office/officeart/2008/layout/PictureAccentList"/>
    <dgm:cxn modelId="{5402A35B-F520-4780-8569-B6DE0762E19B}" type="presParOf" srcId="{15300BDA-8692-4D47-9711-C7F3DF2BF82A}" destId="{81516925-FDDF-484A-8414-8D60601E2B16}" srcOrd="0" destOrd="0" presId="urn:microsoft.com/office/officeart/2008/layout/PictureAccentList"/>
    <dgm:cxn modelId="{7F22D7C4-2BDC-4433-B89F-44B6B897FB29}" type="presParOf" srcId="{81516925-FDDF-484A-8414-8D60601E2B16}" destId="{A2CA373D-878A-4D0B-88A6-7D8059018B8D}" srcOrd="0" destOrd="0" presId="urn:microsoft.com/office/officeart/2008/layout/PictureAccentList"/>
    <dgm:cxn modelId="{F232DD50-9FB3-47A0-AB0F-03082C34BEB1}" type="presParOf" srcId="{15300BDA-8692-4D47-9711-C7F3DF2BF82A}" destId="{0D578A72-F73C-4F6A-BCD1-84A869CA219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9E39B8-854B-4CF6-A113-B86AC5DDA120}" type="doc">
      <dgm:prSet loTypeId="urn:microsoft.com/office/officeart/2008/layout/PictureAccen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2BA06BF-772C-45B7-B23E-DBC38C5D2428}">
      <dgm:prSet phldrT="[Texte]" custT="1"/>
      <dgm:spPr/>
      <dgm:t>
        <a:bodyPr/>
        <a:lstStyle/>
        <a:p>
          <a:r>
            <a:rPr lang="fr-FR" sz="4400" dirty="0"/>
            <a:t>Tendances &amp; Évolution des séjours à l’ASPA </a:t>
          </a:r>
        </a:p>
        <a:p>
          <a:r>
            <a:rPr lang="fr-FR" sz="4400" dirty="0"/>
            <a:t>sur 5 ans</a:t>
          </a:r>
        </a:p>
      </dgm:t>
    </dgm:pt>
    <dgm:pt modelId="{9A9B1CB4-91EB-4843-8D5F-14147E97B2CF}" type="parTrans" cxnId="{47C2CFFA-F303-4F25-8246-45ED02D12177}">
      <dgm:prSet/>
      <dgm:spPr/>
      <dgm:t>
        <a:bodyPr/>
        <a:lstStyle/>
        <a:p>
          <a:endParaRPr lang="fr-FR"/>
        </a:p>
      </dgm:t>
    </dgm:pt>
    <dgm:pt modelId="{6D405232-25AA-4DB8-935A-9BBB0116083F}" type="sibTrans" cxnId="{47C2CFFA-F303-4F25-8246-45ED02D12177}">
      <dgm:prSet/>
      <dgm:spPr/>
      <dgm:t>
        <a:bodyPr/>
        <a:lstStyle/>
        <a:p>
          <a:endParaRPr lang="fr-FR"/>
        </a:p>
      </dgm:t>
    </dgm:pt>
    <dgm:pt modelId="{F2854301-C5B5-4FF2-8609-ED8A85960F37}" type="pres">
      <dgm:prSet presAssocID="{039E39B8-854B-4CF6-A113-B86AC5DDA120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15300BDA-8692-4D47-9711-C7F3DF2BF82A}" type="pres">
      <dgm:prSet presAssocID="{42BA06BF-772C-45B7-B23E-DBC38C5D2428}" presName="root" presStyleCnt="0">
        <dgm:presLayoutVars>
          <dgm:chMax/>
          <dgm:chPref val="4"/>
        </dgm:presLayoutVars>
      </dgm:prSet>
      <dgm:spPr/>
    </dgm:pt>
    <dgm:pt modelId="{81516925-FDDF-484A-8414-8D60601E2B16}" type="pres">
      <dgm:prSet presAssocID="{42BA06BF-772C-45B7-B23E-DBC38C5D2428}" presName="rootComposite" presStyleCnt="0">
        <dgm:presLayoutVars/>
      </dgm:prSet>
      <dgm:spPr/>
    </dgm:pt>
    <dgm:pt modelId="{A2CA373D-878A-4D0B-88A6-7D8059018B8D}" type="pres">
      <dgm:prSet presAssocID="{42BA06BF-772C-45B7-B23E-DBC38C5D2428}" presName="rootText" presStyleLbl="node0" presStyleIdx="0" presStyleCnt="1" custScaleY="128897" custLinFactNeighborX="-353" custLinFactNeighborY="-25856">
        <dgm:presLayoutVars>
          <dgm:chMax/>
          <dgm:chPref val="4"/>
        </dgm:presLayoutVars>
      </dgm:prSet>
      <dgm:spPr/>
    </dgm:pt>
    <dgm:pt modelId="{0D578A72-F73C-4F6A-BCD1-84A869CA219D}" type="pres">
      <dgm:prSet presAssocID="{42BA06BF-772C-45B7-B23E-DBC38C5D2428}" presName="childShape" presStyleCnt="0">
        <dgm:presLayoutVars>
          <dgm:chMax val="0"/>
          <dgm:chPref val="0"/>
        </dgm:presLayoutVars>
      </dgm:prSet>
      <dgm:spPr/>
    </dgm:pt>
  </dgm:ptLst>
  <dgm:cxnLst>
    <dgm:cxn modelId="{13A2F56A-2BFF-4A88-8D8A-504EB22F175D}" type="presOf" srcId="{42BA06BF-772C-45B7-B23E-DBC38C5D2428}" destId="{A2CA373D-878A-4D0B-88A6-7D8059018B8D}" srcOrd="0" destOrd="0" presId="urn:microsoft.com/office/officeart/2008/layout/PictureAccentList"/>
    <dgm:cxn modelId="{5C7D318C-70F5-47F9-A095-87D952A29618}" type="presOf" srcId="{039E39B8-854B-4CF6-A113-B86AC5DDA120}" destId="{F2854301-C5B5-4FF2-8609-ED8A85960F37}" srcOrd="0" destOrd="0" presId="urn:microsoft.com/office/officeart/2008/layout/PictureAccentList"/>
    <dgm:cxn modelId="{47C2CFFA-F303-4F25-8246-45ED02D12177}" srcId="{039E39B8-854B-4CF6-A113-B86AC5DDA120}" destId="{42BA06BF-772C-45B7-B23E-DBC38C5D2428}" srcOrd="0" destOrd="0" parTransId="{9A9B1CB4-91EB-4843-8D5F-14147E97B2CF}" sibTransId="{6D405232-25AA-4DB8-935A-9BBB0116083F}"/>
    <dgm:cxn modelId="{79AA671C-291A-4251-B07C-449BB7C36A43}" type="presParOf" srcId="{F2854301-C5B5-4FF2-8609-ED8A85960F37}" destId="{15300BDA-8692-4D47-9711-C7F3DF2BF82A}" srcOrd="0" destOrd="0" presId="urn:microsoft.com/office/officeart/2008/layout/PictureAccentList"/>
    <dgm:cxn modelId="{5402A35B-F520-4780-8569-B6DE0762E19B}" type="presParOf" srcId="{15300BDA-8692-4D47-9711-C7F3DF2BF82A}" destId="{81516925-FDDF-484A-8414-8D60601E2B16}" srcOrd="0" destOrd="0" presId="urn:microsoft.com/office/officeart/2008/layout/PictureAccentList"/>
    <dgm:cxn modelId="{7F22D7C4-2BDC-4433-B89F-44B6B897FB29}" type="presParOf" srcId="{81516925-FDDF-484A-8414-8D60601E2B16}" destId="{A2CA373D-878A-4D0B-88A6-7D8059018B8D}" srcOrd="0" destOrd="0" presId="urn:microsoft.com/office/officeart/2008/layout/PictureAccentList"/>
    <dgm:cxn modelId="{F232DD50-9FB3-47A0-AB0F-03082C34BEB1}" type="presParOf" srcId="{15300BDA-8692-4D47-9711-C7F3DF2BF82A}" destId="{0D578A72-F73C-4F6A-BCD1-84A869CA219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9E39B8-854B-4CF6-A113-B86AC5DDA120}" type="doc">
      <dgm:prSet loTypeId="urn:microsoft.com/office/officeart/2008/layout/PictureAccen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2BA06BF-772C-45B7-B23E-DBC38C5D2428}">
      <dgm:prSet phldrT="[Texte]" custT="1"/>
      <dgm:spPr/>
      <dgm:t>
        <a:bodyPr/>
        <a:lstStyle/>
        <a:p>
          <a:r>
            <a:rPr lang="fr-FR" sz="4400" dirty="0"/>
            <a:t>Pour résumer</a:t>
          </a:r>
        </a:p>
      </dgm:t>
    </dgm:pt>
    <dgm:pt modelId="{9A9B1CB4-91EB-4843-8D5F-14147E97B2CF}" type="parTrans" cxnId="{47C2CFFA-F303-4F25-8246-45ED02D12177}">
      <dgm:prSet/>
      <dgm:spPr/>
      <dgm:t>
        <a:bodyPr/>
        <a:lstStyle/>
        <a:p>
          <a:endParaRPr lang="fr-FR"/>
        </a:p>
      </dgm:t>
    </dgm:pt>
    <dgm:pt modelId="{6D405232-25AA-4DB8-935A-9BBB0116083F}" type="sibTrans" cxnId="{47C2CFFA-F303-4F25-8246-45ED02D12177}">
      <dgm:prSet/>
      <dgm:spPr/>
      <dgm:t>
        <a:bodyPr/>
        <a:lstStyle/>
        <a:p>
          <a:endParaRPr lang="fr-FR"/>
        </a:p>
      </dgm:t>
    </dgm:pt>
    <dgm:pt modelId="{F2854301-C5B5-4FF2-8609-ED8A85960F37}" type="pres">
      <dgm:prSet presAssocID="{039E39B8-854B-4CF6-A113-B86AC5DDA120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15300BDA-8692-4D47-9711-C7F3DF2BF82A}" type="pres">
      <dgm:prSet presAssocID="{42BA06BF-772C-45B7-B23E-DBC38C5D2428}" presName="root" presStyleCnt="0">
        <dgm:presLayoutVars>
          <dgm:chMax/>
          <dgm:chPref val="4"/>
        </dgm:presLayoutVars>
      </dgm:prSet>
      <dgm:spPr/>
    </dgm:pt>
    <dgm:pt modelId="{81516925-FDDF-484A-8414-8D60601E2B16}" type="pres">
      <dgm:prSet presAssocID="{42BA06BF-772C-45B7-B23E-DBC38C5D2428}" presName="rootComposite" presStyleCnt="0">
        <dgm:presLayoutVars/>
      </dgm:prSet>
      <dgm:spPr/>
    </dgm:pt>
    <dgm:pt modelId="{A2CA373D-878A-4D0B-88A6-7D8059018B8D}" type="pres">
      <dgm:prSet presAssocID="{42BA06BF-772C-45B7-B23E-DBC38C5D2428}" presName="rootText" presStyleLbl="node0" presStyleIdx="0" presStyleCnt="1" custScaleY="207825" custLinFactNeighborX="-353" custLinFactNeighborY="-25856">
        <dgm:presLayoutVars>
          <dgm:chMax/>
          <dgm:chPref val="4"/>
        </dgm:presLayoutVars>
      </dgm:prSet>
      <dgm:spPr/>
    </dgm:pt>
    <dgm:pt modelId="{0D578A72-F73C-4F6A-BCD1-84A869CA219D}" type="pres">
      <dgm:prSet presAssocID="{42BA06BF-772C-45B7-B23E-DBC38C5D2428}" presName="childShape" presStyleCnt="0">
        <dgm:presLayoutVars>
          <dgm:chMax val="0"/>
          <dgm:chPref val="0"/>
        </dgm:presLayoutVars>
      </dgm:prSet>
      <dgm:spPr/>
    </dgm:pt>
  </dgm:ptLst>
  <dgm:cxnLst>
    <dgm:cxn modelId="{13A2F56A-2BFF-4A88-8D8A-504EB22F175D}" type="presOf" srcId="{42BA06BF-772C-45B7-B23E-DBC38C5D2428}" destId="{A2CA373D-878A-4D0B-88A6-7D8059018B8D}" srcOrd="0" destOrd="0" presId="urn:microsoft.com/office/officeart/2008/layout/PictureAccentList"/>
    <dgm:cxn modelId="{5C7D318C-70F5-47F9-A095-87D952A29618}" type="presOf" srcId="{039E39B8-854B-4CF6-A113-B86AC5DDA120}" destId="{F2854301-C5B5-4FF2-8609-ED8A85960F37}" srcOrd="0" destOrd="0" presId="urn:microsoft.com/office/officeart/2008/layout/PictureAccentList"/>
    <dgm:cxn modelId="{47C2CFFA-F303-4F25-8246-45ED02D12177}" srcId="{039E39B8-854B-4CF6-A113-B86AC5DDA120}" destId="{42BA06BF-772C-45B7-B23E-DBC38C5D2428}" srcOrd="0" destOrd="0" parTransId="{9A9B1CB4-91EB-4843-8D5F-14147E97B2CF}" sibTransId="{6D405232-25AA-4DB8-935A-9BBB0116083F}"/>
    <dgm:cxn modelId="{79AA671C-291A-4251-B07C-449BB7C36A43}" type="presParOf" srcId="{F2854301-C5B5-4FF2-8609-ED8A85960F37}" destId="{15300BDA-8692-4D47-9711-C7F3DF2BF82A}" srcOrd="0" destOrd="0" presId="urn:microsoft.com/office/officeart/2008/layout/PictureAccentList"/>
    <dgm:cxn modelId="{5402A35B-F520-4780-8569-B6DE0762E19B}" type="presParOf" srcId="{15300BDA-8692-4D47-9711-C7F3DF2BF82A}" destId="{81516925-FDDF-484A-8414-8D60601E2B16}" srcOrd="0" destOrd="0" presId="urn:microsoft.com/office/officeart/2008/layout/PictureAccentList"/>
    <dgm:cxn modelId="{7F22D7C4-2BDC-4433-B89F-44B6B897FB29}" type="presParOf" srcId="{81516925-FDDF-484A-8414-8D60601E2B16}" destId="{A2CA373D-878A-4D0B-88A6-7D8059018B8D}" srcOrd="0" destOrd="0" presId="urn:microsoft.com/office/officeart/2008/layout/PictureAccentList"/>
    <dgm:cxn modelId="{F232DD50-9FB3-47A0-AB0F-03082C34BEB1}" type="presParOf" srcId="{15300BDA-8692-4D47-9711-C7F3DF2BF82A}" destId="{0D578A72-F73C-4F6A-BCD1-84A869CA219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A373D-878A-4D0B-88A6-7D8059018B8D}">
      <dsp:nvSpPr>
        <dsp:cNvPr id="0" name=""/>
        <dsp:cNvSpPr/>
      </dsp:nvSpPr>
      <dsp:spPr>
        <a:xfrm>
          <a:off x="0" y="1114793"/>
          <a:ext cx="12001500" cy="2719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kern="1200" dirty="0"/>
            <a:t>RAPPORT D’ACTIVITÉ… </a:t>
          </a:r>
        </a:p>
      </dsp:txBody>
      <dsp:txXfrm>
        <a:off x="79648" y="1194441"/>
        <a:ext cx="11842204" cy="2560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A373D-878A-4D0B-88A6-7D8059018B8D}">
      <dsp:nvSpPr>
        <dsp:cNvPr id="0" name=""/>
        <dsp:cNvSpPr/>
      </dsp:nvSpPr>
      <dsp:spPr>
        <a:xfrm>
          <a:off x="0" y="918977"/>
          <a:ext cx="12001500" cy="2719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kern="1200" dirty="0"/>
            <a:t>Quelques chiffres…</a:t>
          </a:r>
        </a:p>
      </dsp:txBody>
      <dsp:txXfrm>
        <a:off x="79648" y="998625"/>
        <a:ext cx="11842204" cy="2560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A373D-878A-4D0B-88A6-7D8059018B8D}">
      <dsp:nvSpPr>
        <dsp:cNvPr id="0" name=""/>
        <dsp:cNvSpPr/>
      </dsp:nvSpPr>
      <dsp:spPr>
        <a:xfrm>
          <a:off x="0" y="1435362"/>
          <a:ext cx="12001500" cy="1686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kern="1200" dirty="0"/>
            <a:t>Tendances &amp; Évolution des séjours à l’ASPA 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kern="1200" dirty="0"/>
            <a:t>sur 5 ans</a:t>
          </a:r>
        </a:p>
      </dsp:txBody>
      <dsp:txXfrm>
        <a:off x="49399" y="1484761"/>
        <a:ext cx="11902702" cy="15878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A373D-878A-4D0B-88A6-7D8059018B8D}">
      <dsp:nvSpPr>
        <dsp:cNvPr id="0" name=""/>
        <dsp:cNvSpPr/>
      </dsp:nvSpPr>
      <dsp:spPr>
        <a:xfrm>
          <a:off x="0" y="918977"/>
          <a:ext cx="12001500" cy="2719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kern="1200" dirty="0"/>
            <a:t>Pour résumer</a:t>
          </a:r>
        </a:p>
      </dsp:txBody>
      <dsp:txXfrm>
        <a:off x="79648" y="998625"/>
        <a:ext cx="11842204" cy="2560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F8AE-2DF0-4861-8F9D-D3DB09A7E560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2BC08-BDE2-4F94-836B-646C12229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61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26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Baisse de fréquentation : COVID + baisse de fréquentation des colos + manque d’animateurs + pas de force de vente interne + « trop petit » : les gros acheteurs sollicitent les gros organisateurs (panel trop restreint) / UFCV commercialise sur nos clients historiques / Volonté d’être dans l’initiation, la découverte (ex: équitation ou cirque avec 3 séances)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87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33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386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181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971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43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591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921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178 jours de fermeture contre 71 en 2019 : loin d’être une année de retour à la normale</a:t>
            </a:r>
          </a:p>
          <a:p>
            <a:endParaRPr lang="fr-FR" dirty="0"/>
          </a:p>
          <a:p>
            <a:r>
              <a:rPr lang="fr-FR" dirty="0"/>
              <a:t>5 : séjours confirmés 5 semaines avant l’organisation / A nuancer : 9 semaines pour les écoles (délai réglementaire 10), réservations tardives augmentent puisque l’accueil </a:t>
            </a:r>
            <a:r>
              <a:rPr lang="fr-FR" dirty="0" err="1"/>
              <a:t>hotelier</a:t>
            </a:r>
            <a:r>
              <a:rPr lang="fr-FR" dirty="0"/>
              <a:t>  d’individuels à Gavarnie engendre de fait des réservations tardives (autre métier!!!) </a:t>
            </a:r>
          </a:p>
          <a:p>
            <a:endParaRPr lang="fr-FR" dirty="0"/>
          </a:p>
          <a:p>
            <a:r>
              <a:rPr lang="fr-FR" dirty="0"/>
              <a:t>25% : nombre de devis ayant été validés (stable)</a:t>
            </a:r>
          </a:p>
          <a:p>
            <a:endParaRPr lang="fr-FR" dirty="0"/>
          </a:p>
          <a:p>
            <a:r>
              <a:rPr lang="fr-FR" dirty="0"/>
              <a:t>580 : nombre de devis réalisés = stable en général / baisse à </a:t>
            </a:r>
            <a:r>
              <a:rPr lang="fr-FR" dirty="0" err="1"/>
              <a:t>Piriac</a:t>
            </a:r>
            <a:r>
              <a:rPr lang="fr-FR" dirty="0"/>
              <a:t> et </a:t>
            </a:r>
            <a:r>
              <a:rPr lang="fr-FR" dirty="0" err="1"/>
              <a:t>Mesquer</a:t>
            </a:r>
            <a:r>
              <a:rPr lang="fr-FR" dirty="0"/>
              <a:t> (-35%) compensée par l’arrivée de Gavarnie </a:t>
            </a:r>
          </a:p>
          <a:p>
            <a:r>
              <a:rPr lang="fr-FR" dirty="0"/>
              <a:t>86% : des devis ont nécessités plus de 3 modifications (avec ou sans animation, réduction de la durée, enlever un transport…)</a:t>
            </a:r>
          </a:p>
          <a:p>
            <a:endParaRPr lang="fr-FR" dirty="0"/>
          </a:p>
          <a:p>
            <a:r>
              <a:rPr lang="fr-FR" dirty="0"/>
              <a:t>21 : nb de salariés sous contrat dont colo (7 </a:t>
            </a:r>
            <a:r>
              <a:rPr lang="fr-FR" dirty="0" err="1"/>
              <a:t>anim</a:t>
            </a:r>
            <a:r>
              <a:rPr lang="fr-FR" dirty="0"/>
              <a:t>) pour faire tourner 3 centres ! 125 jours d’ouverture sans équipe complète en nombre / </a:t>
            </a:r>
          </a:p>
          <a:p>
            <a:r>
              <a:rPr lang="fr-FR" dirty="0"/>
              <a:t>Difficulté de recrutement +++ : horaires coupés, problème de logement saisonnier, Adéquation rémunération emploi en concurrence avec d’autres, y compris du tourisme social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5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248 jours d’exploitation : c’est 36 de plus qu’en 2018</a:t>
            </a:r>
          </a:p>
          <a:p>
            <a:r>
              <a:rPr lang="fr-FR" dirty="0"/>
              <a:t>Lié à + de week-ends occupés</a:t>
            </a:r>
          </a:p>
          <a:p>
            <a:endParaRPr lang="fr-FR" dirty="0"/>
          </a:p>
          <a:p>
            <a:r>
              <a:rPr lang="fr-FR" dirty="0"/>
              <a:t>19741 : nb de déjeuners servis, soit environ 80 couverts/jour. Augmentation là aussi, liée au croisement des groupes (mercredi) avec des double services</a:t>
            </a:r>
          </a:p>
          <a:p>
            <a:endParaRPr lang="fr-FR" dirty="0"/>
          </a:p>
          <a:p>
            <a:r>
              <a:rPr lang="fr-FR" dirty="0"/>
              <a:t>62 personnes – 67 contrats, soit 13 ETP. </a:t>
            </a:r>
          </a:p>
          <a:p>
            <a:r>
              <a:rPr lang="fr-FR" dirty="0"/>
              <a:t>Augmentation de 11 contrats par rapport à N-1 : + de monde donc recrutements de personnels de service et de ménage (y compris </a:t>
            </a:r>
            <a:r>
              <a:rPr lang="fr-FR" dirty="0" err="1"/>
              <a:t>Mesquer</a:t>
            </a:r>
            <a:r>
              <a:rPr lang="fr-FR" dirty="0"/>
              <a:t> : Christelle x 2, Sandra, Tiphaine, etc…) très peu de recours à l’intérim donc + de contrats aussi / </a:t>
            </a:r>
          </a:p>
          <a:p>
            <a:r>
              <a:rPr lang="fr-FR" dirty="0"/>
              <a:t>Accroissement de la masse salariale de 22% tout à fait en rapport avec l’augmentation des ventes. </a:t>
            </a:r>
          </a:p>
          <a:p>
            <a:endParaRPr lang="fr-FR" dirty="0"/>
          </a:p>
          <a:p>
            <a:r>
              <a:rPr lang="fr-FR" dirty="0"/>
              <a:t>3,1 : durée moyenne des séjours en jours. La tendance observée depuis plusieurs années et qui épargnait légèrement l’ASPA par des clients habitués et fidèles se confirme : la réduction de la </a:t>
            </a:r>
            <a:r>
              <a:rPr lang="fr-FR" dirty="0" err="1"/>
              <a:t>dufée</a:t>
            </a:r>
            <a:r>
              <a:rPr lang="fr-FR" dirty="0"/>
              <a:t> des séjours, y compris en classe découvertes</a:t>
            </a:r>
          </a:p>
          <a:p>
            <a:endParaRPr lang="fr-FR" dirty="0"/>
          </a:p>
          <a:p>
            <a:r>
              <a:rPr lang="fr-FR" dirty="0"/>
              <a:t>0h : Signature de l’accord de la modulation du temps de travail pour éradiquer les heures </a:t>
            </a:r>
            <a:r>
              <a:rPr lang="fr-FR" dirty="0" err="1"/>
              <a:t>supp</a:t>
            </a:r>
            <a:r>
              <a:rPr lang="fr-FR" dirty="0"/>
              <a:t> et permettre à l’ensemble de l’équipe de reprendre comme prévu au 1/0</a:t>
            </a:r>
          </a:p>
          <a:p>
            <a:endParaRPr lang="fr-FR" dirty="0"/>
          </a:p>
          <a:p>
            <a:r>
              <a:rPr lang="fr-FR" dirty="0"/>
              <a:t>496 devis : forte attractivité du centre ; bon référencement sur les sites de location de salles ; sa grande capacité d’accueil attire beaucoup.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083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248 jours d’exploitation : c’est 36 de plus qu’en 2018</a:t>
            </a:r>
          </a:p>
          <a:p>
            <a:r>
              <a:rPr lang="fr-FR" dirty="0"/>
              <a:t>Lié à + de week-ends occupés</a:t>
            </a:r>
          </a:p>
          <a:p>
            <a:endParaRPr lang="fr-FR" dirty="0"/>
          </a:p>
          <a:p>
            <a:r>
              <a:rPr lang="fr-FR" dirty="0"/>
              <a:t>19741 : nb de déjeuners servis, soit environ 80 couverts/jour. Augmentation là aussi, liée au croisement des groupes (mercredi) avec des double services</a:t>
            </a:r>
          </a:p>
          <a:p>
            <a:endParaRPr lang="fr-FR" dirty="0"/>
          </a:p>
          <a:p>
            <a:r>
              <a:rPr lang="fr-FR" dirty="0"/>
              <a:t>62 personnes – 67 contrats, soit 13 ETP. </a:t>
            </a:r>
          </a:p>
          <a:p>
            <a:r>
              <a:rPr lang="fr-FR" dirty="0"/>
              <a:t>Augmentation de 11 contrats par rapport à N-1 : + de monde donc recrutements de personnels de service et de ménage (y compris </a:t>
            </a:r>
            <a:r>
              <a:rPr lang="fr-FR" dirty="0" err="1"/>
              <a:t>Mesquer</a:t>
            </a:r>
            <a:r>
              <a:rPr lang="fr-FR" dirty="0"/>
              <a:t> : Christelle x 2, Sandra, Tiphaine, etc…) très peu de recours à l’intérim donc + de contrats aussi / </a:t>
            </a:r>
          </a:p>
          <a:p>
            <a:r>
              <a:rPr lang="fr-FR" dirty="0"/>
              <a:t>Accroissement de la masse salariale de 22% tout à fait en rapport avec l’augmentation des ventes. </a:t>
            </a:r>
          </a:p>
          <a:p>
            <a:endParaRPr lang="fr-FR" dirty="0"/>
          </a:p>
          <a:p>
            <a:r>
              <a:rPr lang="fr-FR" dirty="0"/>
              <a:t>3,1 : durée moyenne des séjours en jours. La tendance observée depuis plusieurs années et qui épargnait légèrement l’ASPA par des clients habitués et fidèles se confirme : la réduction de la </a:t>
            </a:r>
            <a:r>
              <a:rPr lang="fr-FR" dirty="0" err="1"/>
              <a:t>dufée</a:t>
            </a:r>
            <a:r>
              <a:rPr lang="fr-FR" dirty="0"/>
              <a:t> des séjours, y compris en classe découvertes</a:t>
            </a:r>
          </a:p>
          <a:p>
            <a:endParaRPr lang="fr-FR" dirty="0"/>
          </a:p>
          <a:p>
            <a:r>
              <a:rPr lang="fr-FR" dirty="0"/>
              <a:t>0h : Signature de l’accord de la modulation du temps de travail pour éradiquer les heures </a:t>
            </a:r>
            <a:r>
              <a:rPr lang="fr-FR" dirty="0" err="1"/>
              <a:t>supp</a:t>
            </a:r>
            <a:r>
              <a:rPr lang="fr-FR" dirty="0"/>
              <a:t> et permettre à l’ensemble de l’équipe de reprendre comme prévu au 1/0</a:t>
            </a:r>
          </a:p>
          <a:p>
            <a:endParaRPr lang="fr-FR" dirty="0"/>
          </a:p>
          <a:p>
            <a:r>
              <a:rPr lang="fr-FR" dirty="0"/>
              <a:t>496 devis : forte attractivité du centre ; bon référencement sur les sites de location de salles ; sa grande capacité d’accueil attire beaucoup.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08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502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Réduction de la durée des séjours : constante depuis les années 2000 / la hausse des coûts de transports et des activités entraînent une réduction des durées de séjours </a:t>
            </a:r>
          </a:p>
          <a:p>
            <a:endParaRPr lang="fr-FR" dirty="0"/>
          </a:p>
          <a:p>
            <a:r>
              <a:rPr lang="fr-FR" dirty="0"/>
              <a:t>Très forte Hausse des collèges et lycées sur des courtes durées : effectifs nombreux, peu d’activités encadrée en interne</a:t>
            </a:r>
          </a:p>
          <a:p>
            <a:endParaRPr lang="fr-FR" dirty="0"/>
          </a:p>
          <a:p>
            <a:r>
              <a:rPr lang="fr-FR" dirty="0"/>
              <a:t>Nb de classes : clairement c’est la capacité d’accueil qui attire et pas l’offre pédagogique. D’ailleurs </a:t>
            </a:r>
          </a:p>
          <a:p>
            <a:endParaRPr lang="fr-FR" dirty="0"/>
          </a:p>
          <a:p>
            <a:r>
              <a:rPr lang="fr-FR" dirty="0"/>
              <a:t>Animations encadrées : remettre l’enseignant au cœur du séjour / diminution des coûts / + de visites sur sites aménagés / plus de collèges donc moins de répondant scientifique</a:t>
            </a:r>
          </a:p>
          <a:p>
            <a:endParaRPr lang="fr-FR" dirty="0"/>
          </a:p>
          <a:p>
            <a:r>
              <a:rPr lang="fr-FR" dirty="0"/>
              <a:t>1 école sur 3 revenait dans les 2 ans ; 1 sur 8 aujourd’hui (faussé par le COVID)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POSITIF : </a:t>
            </a:r>
          </a:p>
          <a:p>
            <a:pPr marL="171450" indent="-171450">
              <a:buFontTx/>
              <a:buChar char="-"/>
            </a:pPr>
            <a:r>
              <a:rPr lang="fr-FR" dirty="0"/>
              <a:t>Attractivité des centres pour leur capacité et qualité de pension </a:t>
            </a:r>
          </a:p>
          <a:p>
            <a:pPr marL="171450" indent="-171450">
              <a:buFontTx/>
              <a:buChar char="-"/>
            </a:pPr>
            <a:r>
              <a:rPr lang="fr-FR" dirty="0"/>
              <a:t>Élargi notre portefeuille : d’une centaine d’écoles en 2017 à 350 écoles aujourd’hui </a:t>
            </a:r>
          </a:p>
          <a:p>
            <a:pPr marL="171450" indent="-171450">
              <a:buFontTx/>
              <a:buChar char="-"/>
            </a:pPr>
            <a:r>
              <a:rPr lang="fr-FR" dirty="0"/>
              <a:t>Reconnu pour l’implication et la présence des équipes auprès des enseignants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92BC08-BDE2-4F94-836B-646C12229C7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45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4107D1-869F-40F3-8373-66F6113E2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69716"/>
            <a:ext cx="8007994" cy="3160549"/>
          </a:xfrm>
        </p:spPr>
        <p:txBody>
          <a:bodyPr/>
          <a:lstStyle/>
          <a:p>
            <a:r>
              <a:rPr lang="fr-FR" b="1" dirty="0"/>
              <a:t>Assemblée Générale</a:t>
            </a:r>
            <a:br>
              <a:rPr lang="fr-FR" b="1" dirty="0"/>
            </a:br>
            <a:br>
              <a:rPr lang="fr-FR" sz="4800" dirty="0">
                <a:solidFill>
                  <a:srgbClr val="96D141"/>
                </a:solidFill>
              </a:rPr>
            </a:br>
            <a:r>
              <a:rPr lang="fr-FR" sz="4400" i="1" dirty="0">
                <a:solidFill>
                  <a:srgbClr val="96D141"/>
                </a:solidFill>
              </a:rPr>
              <a:t>11 Mars 2023</a:t>
            </a:r>
            <a:endParaRPr lang="fr-FR" sz="4800" dirty="0">
              <a:solidFill>
                <a:srgbClr val="96D141"/>
              </a:solidFill>
            </a:endParaRPr>
          </a:p>
        </p:txBody>
      </p:sp>
      <p:pic>
        <p:nvPicPr>
          <p:cNvPr id="3" name="Image 2" descr="Logo Aspa encart bleu - signatu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54" y="3794125"/>
            <a:ext cx="7439691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32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9100EEB-300E-F841-A9D2-8BCD7E88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Séjours de Vacances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579763-85F2-C241-8DA0-1562B9FBD113}"/>
              </a:ext>
            </a:extLst>
          </p:cNvPr>
          <p:cNvSpPr txBox="1"/>
          <p:nvPr/>
        </p:nvSpPr>
        <p:spPr>
          <a:xfrm>
            <a:off x="673754" y="21605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i="1" dirty="0">
                <a:solidFill>
                  <a:schemeClr val="bg1"/>
                </a:solidFill>
              </a:rPr>
              <a:t>De 60 </a:t>
            </a:r>
            <a:r>
              <a:rPr lang="en-US" i="1" dirty="0" err="1">
                <a:solidFill>
                  <a:schemeClr val="bg1"/>
                </a:solidFill>
              </a:rPr>
              <a:t>à</a:t>
            </a:r>
            <a:r>
              <a:rPr lang="en-US" i="1" dirty="0">
                <a:solidFill>
                  <a:schemeClr val="bg1"/>
                </a:solidFill>
              </a:rPr>
              <a:t> 25 enfants / </a:t>
            </a:r>
            <a:r>
              <a:rPr lang="en-US" i="1" dirty="0" err="1">
                <a:solidFill>
                  <a:schemeClr val="bg1"/>
                </a:solidFill>
              </a:rPr>
              <a:t>semaine</a:t>
            </a:r>
            <a:endParaRPr lang="en-US" i="1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Hébergement</a:t>
            </a:r>
            <a:r>
              <a:rPr lang="en-US" dirty="0">
                <a:solidFill>
                  <a:schemeClr val="bg1"/>
                </a:solidFill>
              </a:rPr>
              <a:t> dur / </a:t>
            </a:r>
            <a:r>
              <a:rPr lang="en-US" dirty="0" err="1">
                <a:solidFill>
                  <a:schemeClr val="bg1"/>
                </a:solidFill>
              </a:rPr>
              <a:t>tente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i="1" dirty="0" err="1">
                <a:solidFill>
                  <a:schemeClr val="bg1"/>
                </a:solidFill>
              </a:rPr>
              <a:t>Thématiques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ciblées</a:t>
            </a:r>
            <a:endParaRPr lang="en-US" i="1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Équipes</a:t>
            </a:r>
            <a:r>
              <a:rPr lang="en-US" dirty="0">
                <a:solidFill>
                  <a:schemeClr val="bg1"/>
                </a:solidFill>
              </a:rPr>
              <a:t> + </a:t>
            </a:r>
            <a:r>
              <a:rPr lang="en-US" dirty="0" err="1">
                <a:solidFill>
                  <a:schemeClr val="bg1"/>
                </a:solidFill>
              </a:rPr>
              <a:t>autonomes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Mêmes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activités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Mêmes</a:t>
            </a:r>
            <a:r>
              <a:rPr lang="en-US" dirty="0">
                <a:solidFill>
                  <a:schemeClr val="bg1"/>
                </a:solidFill>
              </a:rPr>
              <a:t> tranches </a:t>
            </a:r>
            <a:r>
              <a:rPr lang="en-US" dirty="0" err="1">
                <a:solidFill>
                  <a:schemeClr val="bg1"/>
                </a:solidFill>
              </a:rPr>
              <a:t>d’âges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8" name="Graphique 7" descr="Écolier contour">
            <a:extLst>
              <a:ext uri="{FF2B5EF4-FFF2-40B4-BE49-F238E27FC236}">
                <a16:creationId xmlns:a16="http://schemas.microsoft.com/office/drawing/2014/main" id="{8B051742-0E04-5B44-B21C-89A6B9BF2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0553" y="1331271"/>
            <a:ext cx="4064444" cy="4064444"/>
          </a:xfrm>
          <a:prstGeom prst="rect">
            <a:avLst/>
          </a:prstGeom>
        </p:spPr>
      </p:pic>
      <p:pic>
        <p:nvPicPr>
          <p:cNvPr id="11" name="Graphique 10" descr="Écolière contour">
            <a:extLst>
              <a:ext uri="{FF2B5EF4-FFF2-40B4-BE49-F238E27FC236}">
                <a16:creationId xmlns:a16="http://schemas.microsoft.com/office/drawing/2014/main" id="{EA21056A-EB78-3E4C-87C8-BE099F1AF6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2963" y="1505742"/>
            <a:ext cx="4547374" cy="454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13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9100EEB-300E-F841-A9D2-8BCD7E88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Accueil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groupes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constitués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579763-85F2-C241-8DA0-1562B9FBD113}"/>
              </a:ext>
            </a:extLst>
          </p:cNvPr>
          <p:cNvSpPr txBox="1"/>
          <p:nvPr/>
        </p:nvSpPr>
        <p:spPr>
          <a:xfrm>
            <a:off x="673754" y="21605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De 10 </a:t>
            </a:r>
            <a:r>
              <a:rPr lang="en-US" dirty="0" err="1">
                <a:solidFill>
                  <a:schemeClr val="bg1"/>
                </a:solidFill>
              </a:rPr>
              <a:t>à</a:t>
            </a:r>
            <a:r>
              <a:rPr lang="en-US" dirty="0">
                <a:solidFill>
                  <a:schemeClr val="bg1"/>
                </a:solidFill>
              </a:rPr>
              <a:t> 35 </a:t>
            </a:r>
            <a:r>
              <a:rPr lang="en-US" dirty="0" err="1">
                <a:solidFill>
                  <a:schemeClr val="bg1"/>
                </a:solidFill>
              </a:rPr>
              <a:t>groupes</a:t>
            </a:r>
            <a:r>
              <a:rPr lang="en-US" dirty="0">
                <a:solidFill>
                  <a:schemeClr val="bg1"/>
                </a:solidFill>
              </a:rPr>
              <a:t>/ an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De 35 </a:t>
            </a:r>
            <a:r>
              <a:rPr lang="en-US" dirty="0" err="1">
                <a:solidFill>
                  <a:schemeClr val="bg1"/>
                </a:solidFill>
              </a:rPr>
              <a:t>à</a:t>
            </a:r>
            <a:r>
              <a:rPr lang="en-US" dirty="0">
                <a:solidFill>
                  <a:schemeClr val="bg1"/>
                </a:solidFill>
              </a:rPr>
              <a:t> 60 </a:t>
            </a:r>
            <a:r>
              <a:rPr lang="en-US" dirty="0" err="1">
                <a:solidFill>
                  <a:schemeClr val="bg1"/>
                </a:solidFill>
              </a:rPr>
              <a:t>personnes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i="1" dirty="0">
                <a:solidFill>
                  <a:schemeClr val="bg1"/>
                </a:solidFill>
              </a:rPr>
              <a:t>Diversification (stages, </a:t>
            </a:r>
            <a:r>
              <a:rPr lang="en-US" i="1" dirty="0" err="1">
                <a:solidFill>
                  <a:schemeClr val="bg1"/>
                </a:solidFill>
              </a:rPr>
              <a:t>entreprises</a:t>
            </a:r>
            <a:r>
              <a:rPr lang="en-US" i="1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Durée : 1 </a:t>
            </a:r>
            <a:r>
              <a:rPr lang="en-US" dirty="0" err="1">
                <a:solidFill>
                  <a:schemeClr val="bg1"/>
                </a:solidFill>
              </a:rPr>
              <a:t>à</a:t>
            </a:r>
            <a:r>
              <a:rPr lang="en-US" dirty="0">
                <a:solidFill>
                  <a:schemeClr val="bg1"/>
                </a:solidFill>
              </a:rPr>
              <a:t> 15 </a:t>
            </a:r>
            <a:r>
              <a:rPr lang="en-US" dirty="0" err="1">
                <a:solidFill>
                  <a:schemeClr val="bg1"/>
                </a:solidFill>
              </a:rPr>
              <a:t>jours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i="1" dirty="0">
                <a:solidFill>
                  <a:schemeClr val="bg1"/>
                </a:solidFill>
              </a:rPr>
              <a:t>Mise </a:t>
            </a:r>
            <a:r>
              <a:rPr lang="en-US" i="1" dirty="0" err="1">
                <a:solidFill>
                  <a:schemeClr val="bg1"/>
                </a:solidFill>
              </a:rPr>
              <a:t>à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niveau</a:t>
            </a:r>
            <a:r>
              <a:rPr lang="en-US" i="1" dirty="0">
                <a:solidFill>
                  <a:schemeClr val="bg1"/>
                </a:solidFill>
              </a:rPr>
              <a:t> de la prestation </a:t>
            </a:r>
            <a:r>
              <a:rPr lang="en-US" i="1" dirty="0" err="1">
                <a:solidFill>
                  <a:schemeClr val="bg1"/>
                </a:solidFill>
              </a:rPr>
              <a:t>d’accueil</a:t>
            </a:r>
            <a:r>
              <a:rPr lang="en-US" i="1" dirty="0">
                <a:solidFill>
                  <a:schemeClr val="bg1"/>
                </a:solidFill>
              </a:rPr>
              <a:t> et de restauration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Graphique 5" descr="Groupe de femmes contour">
            <a:extLst>
              <a:ext uri="{FF2B5EF4-FFF2-40B4-BE49-F238E27FC236}">
                <a16:creationId xmlns:a16="http://schemas.microsoft.com/office/drawing/2014/main" id="{F22B698C-ABFC-564E-AA0E-626C4A5B14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24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9100EEB-300E-F841-A9D2-8BCD7E88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Accueil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groupes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individuels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579763-85F2-C241-8DA0-1562B9FBD113}"/>
              </a:ext>
            </a:extLst>
          </p:cNvPr>
          <p:cNvSpPr txBox="1"/>
          <p:nvPr/>
        </p:nvSpPr>
        <p:spPr>
          <a:xfrm>
            <a:off x="673754" y="21605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Très</a:t>
            </a:r>
            <a:r>
              <a:rPr lang="en-US" dirty="0">
                <a:solidFill>
                  <a:schemeClr val="bg1"/>
                </a:solidFill>
              </a:rPr>
              <a:t> forte </a:t>
            </a:r>
            <a:r>
              <a:rPr lang="en-US" dirty="0" err="1">
                <a:solidFill>
                  <a:schemeClr val="bg1"/>
                </a:solidFill>
              </a:rPr>
              <a:t>hausse</a:t>
            </a:r>
            <a:r>
              <a:rPr lang="en-US" dirty="0">
                <a:solidFill>
                  <a:schemeClr val="bg1"/>
                </a:solidFill>
              </a:rPr>
              <a:t> (+70%)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Tous</a:t>
            </a:r>
            <a:r>
              <a:rPr lang="en-US" dirty="0">
                <a:solidFill>
                  <a:schemeClr val="bg1"/>
                </a:solidFill>
              </a:rPr>
              <a:t> les week-ends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bg1"/>
                </a:solidFill>
              </a:rPr>
              <a:t>De 80% GL </a:t>
            </a:r>
            <a:r>
              <a:rPr lang="en-US" dirty="0" err="1">
                <a:solidFill>
                  <a:schemeClr val="bg1"/>
                </a:solidFill>
              </a:rPr>
              <a:t>à</a:t>
            </a:r>
            <a:r>
              <a:rPr lang="en-US" dirty="0">
                <a:solidFill>
                  <a:schemeClr val="bg1"/>
                </a:solidFill>
              </a:rPr>
              <a:t> 50% PC (</a:t>
            </a:r>
            <a:r>
              <a:rPr lang="en-US" dirty="0" err="1">
                <a:solidFill>
                  <a:schemeClr val="bg1"/>
                </a:solidFill>
              </a:rPr>
              <a:t>Piriac</a:t>
            </a:r>
            <a:r>
              <a:rPr lang="en-US" dirty="0">
                <a:solidFill>
                  <a:schemeClr val="bg1"/>
                </a:solidFill>
              </a:rPr>
              <a:t>) et 90% </a:t>
            </a:r>
            <a:r>
              <a:rPr lang="en-US" dirty="0" err="1">
                <a:solidFill>
                  <a:schemeClr val="bg1"/>
                </a:solidFill>
              </a:rPr>
              <a:t>à</a:t>
            </a:r>
            <a:r>
              <a:rPr lang="en-US" dirty="0">
                <a:solidFill>
                  <a:schemeClr val="bg1"/>
                </a:solidFill>
              </a:rPr>
              <a:t> Gavarnie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Graphique 2" descr="Famille avec un garçon contour">
            <a:extLst>
              <a:ext uri="{FF2B5EF4-FFF2-40B4-BE49-F238E27FC236}">
                <a16:creationId xmlns:a16="http://schemas.microsoft.com/office/drawing/2014/main" id="{28C7DB9A-670F-7844-8E75-A3C29B5AC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2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F555F7F-01B7-42F1-BFA1-C12F81BBB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427897"/>
              </p:ext>
            </p:extLst>
          </p:nvPr>
        </p:nvGraphicFramePr>
        <p:xfrm>
          <a:off x="190500" y="1390650"/>
          <a:ext cx="12001500" cy="5233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CBBF0864-893E-4785-AC75-0B79409EB6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7751" y="220101"/>
            <a:ext cx="38100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37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F9F0E-171F-402F-8EE5-D73D089D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080" y="761207"/>
            <a:ext cx="7673641" cy="748259"/>
          </a:xfrm>
        </p:spPr>
        <p:txBody>
          <a:bodyPr>
            <a:normAutofit fontScale="90000"/>
          </a:bodyPr>
          <a:lstStyle/>
          <a:p>
            <a:r>
              <a:rPr lang="fr-FR" dirty="0"/>
              <a:t>Une activité 2019- 2020-2021-2022-2023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75B8D01-E4E6-4759-A8A3-74DCF816F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954" y="219422"/>
            <a:ext cx="3810330" cy="78035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511F822-93EC-644E-91B2-C6600A9FEA99}"/>
              </a:ext>
            </a:extLst>
          </p:cNvPr>
          <p:cNvSpPr txBox="1"/>
          <p:nvPr/>
        </p:nvSpPr>
        <p:spPr>
          <a:xfrm>
            <a:off x="1250130" y="1509466"/>
            <a:ext cx="8763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Très Forte augmentation jusqu’au COVID (+25% / +20%)</a:t>
            </a:r>
          </a:p>
          <a:p>
            <a:r>
              <a:rPr lang="fr-FR" dirty="0"/>
              <a:t>Volatile, Concentrée, Restrictive, peu évolutive, trop peu rémunératrice  =  trop risquée qui expose l’ASPA dans sa structuration globale.  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01224A18-BD6E-3C44-B222-244DA0DA8380}"/>
              </a:ext>
            </a:extLst>
          </p:cNvPr>
          <p:cNvSpPr txBox="1">
            <a:spLocks/>
          </p:cNvSpPr>
          <p:nvPr/>
        </p:nvSpPr>
        <p:spPr>
          <a:xfrm>
            <a:off x="449080" y="2889221"/>
            <a:ext cx="6794867" cy="5397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Une équipe 2019-2020-2021-2022-2023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8D2DBA-285A-5F4D-BC83-760FEFF7EB7C}"/>
              </a:ext>
            </a:extLst>
          </p:cNvPr>
          <p:cNvSpPr txBox="1"/>
          <p:nvPr/>
        </p:nvSpPr>
        <p:spPr>
          <a:xfrm>
            <a:off x="1250129" y="3428615"/>
            <a:ext cx="84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Permanente, Convaincue, Non-pérenne, Épuisée, Trop peu nombreuse</a:t>
            </a:r>
          </a:p>
        </p:txBody>
      </p:sp>
    </p:spTree>
    <p:extLst>
      <p:ext uri="{BB962C8B-B14F-4D97-AF65-F5344CB8AC3E}">
        <p14:creationId xmlns:p14="http://schemas.microsoft.com/office/powerpoint/2010/main" val="81515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F555F7F-01B7-42F1-BFA1-C12F81BBB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687899"/>
              </p:ext>
            </p:extLst>
          </p:nvPr>
        </p:nvGraphicFramePr>
        <p:xfrm>
          <a:off x="190500" y="1390650"/>
          <a:ext cx="12001500" cy="5233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CBBF0864-893E-4785-AC75-0B79409EB6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7751" y="220101"/>
            <a:ext cx="3810000" cy="781050"/>
          </a:xfrm>
          <a:prstGeom prst="rect">
            <a:avLst/>
          </a:prstGeom>
        </p:spPr>
      </p:pic>
      <p:sp>
        <p:nvSpPr>
          <p:cNvPr id="6" name="Titre 5">
            <a:extLst>
              <a:ext uri="{FF2B5EF4-FFF2-40B4-BE49-F238E27FC236}">
                <a16:creationId xmlns:a16="http://schemas.microsoft.com/office/drawing/2014/main" id="{8493860F-5958-8A49-BA71-37347F131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067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4107D1-869F-40F3-8373-66F6113E2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9550" y="3121971"/>
            <a:ext cx="8007994" cy="2087712"/>
          </a:xfrm>
        </p:spPr>
        <p:txBody>
          <a:bodyPr/>
          <a:lstStyle/>
          <a:p>
            <a:r>
              <a:rPr lang="fr-FR" b="1" dirty="0"/>
              <a:t>« Je déteste faire le ménage. Vous faites le lit, la vaisselle et six mois après, tout est à recommencer ».</a:t>
            </a:r>
            <a:endParaRPr lang="fr-FR" sz="4800" dirty="0">
              <a:solidFill>
                <a:srgbClr val="96D14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24C84FB-242A-854F-BEB3-5BFBEC9C3D7B}"/>
              </a:ext>
            </a:extLst>
          </p:cNvPr>
          <p:cNvSpPr txBox="1"/>
          <p:nvPr/>
        </p:nvSpPr>
        <p:spPr>
          <a:xfrm>
            <a:off x="7018317" y="5795158"/>
            <a:ext cx="1879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P. Picasso</a:t>
            </a:r>
          </a:p>
        </p:txBody>
      </p:sp>
    </p:spTree>
    <p:extLst>
      <p:ext uri="{BB962C8B-B14F-4D97-AF65-F5344CB8AC3E}">
        <p14:creationId xmlns:p14="http://schemas.microsoft.com/office/powerpoint/2010/main" val="412728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F555F7F-01B7-42F1-BFA1-C12F81BBB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84573"/>
              </p:ext>
            </p:extLst>
          </p:nvPr>
        </p:nvGraphicFramePr>
        <p:xfrm>
          <a:off x="190500" y="1390650"/>
          <a:ext cx="12001500" cy="5233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CBBF0864-893E-4785-AC75-0B79409EB6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7751" y="220101"/>
            <a:ext cx="38100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6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F9F0E-171F-402F-8EE5-D73D089D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19" y="321820"/>
            <a:ext cx="5832563" cy="748259"/>
          </a:xfrm>
        </p:spPr>
        <p:txBody>
          <a:bodyPr/>
          <a:lstStyle/>
          <a:p>
            <a:r>
              <a:rPr lang="fr-FR" dirty="0"/>
              <a:t>ANNÉE 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75B8D01-E4E6-4759-A8A3-74DCF816F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954" y="219422"/>
            <a:ext cx="3810330" cy="78035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 rot="20964439">
            <a:off x="1169819" y="1663959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96D141"/>
                </a:solidFill>
              </a:rPr>
              <a:t>178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 rot="20964439">
            <a:off x="2328723" y="4430856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96D141"/>
                </a:solidFill>
              </a:rPr>
              <a:t>580 / 86%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4314" y="4922209"/>
            <a:ext cx="1315344" cy="115958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 rot="20964439">
            <a:off x="4438685" y="169812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96D141"/>
                </a:solidFill>
              </a:rPr>
              <a:t>5</a:t>
            </a:r>
            <a:r>
              <a:rPr lang="fr-FR" dirty="0"/>
              <a:t> </a:t>
            </a:r>
          </a:p>
        </p:txBody>
      </p:sp>
      <p:pic>
        <p:nvPicPr>
          <p:cNvPr id="9" name="Graphique 8" descr="Porte-bloc">
            <a:extLst>
              <a:ext uri="{FF2B5EF4-FFF2-40B4-BE49-F238E27FC236}">
                <a16:creationId xmlns:a16="http://schemas.microsoft.com/office/drawing/2014/main" id="{5DD95107-61B0-0A48-80D2-2D84324963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5121" y="2194252"/>
            <a:ext cx="1159580" cy="115958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CFEDC2ED-04E9-764A-83DF-798290E533D8}"/>
              </a:ext>
            </a:extLst>
          </p:cNvPr>
          <p:cNvSpPr txBox="1"/>
          <p:nvPr/>
        </p:nvSpPr>
        <p:spPr>
          <a:xfrm rot="20964439">
            <a:off x="7666442" y="1731145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96D141"/>
                </a:solidFill>
              </a:rPr>
              <a:t>25%</a:t>
            </a:r>
            <a:endParaRPr lang="fr-FR" dirty="0"/>
          </a:p>
        </p:txBody>
      </p:sp>
      <p:pic>
        <p:nvPicPr>
          <p:cNvPr id="11" name="Graphique 10" descr="Enfants avec un remplissage uni">
            <a:extLst>
              <a:ext uri="{FF2B5EF4-FFF2-40B4-BE49-F238E27FC236}">
                <a16:creationId xmlns:a16="http://schemas.microsoft.com/office/drawing/2014/main" id="{FA376A09-67EB-204A-BD87-EFE50E5A0C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6843" y="4683584"/>
            <a:ext cx="1678879" cy="1678879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933CFBD-10A1-8A43-88E7-B924035B718C}"/>
              </a:ext>
            </a:extLst>
          </p:cNvPr>
          <p:cNvSpPr txBox="1"/>
          <p:nvPr/>
        </p:nvSpPr>
        <p:spPr>
          <a:xfrm rot="20964439">
            <a:off x="5766577" y="4430855"/>
            <a:ext cx="139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96D141"/>
                </a:solidFill>
              </a:rPr>
              <a:t>21 / 125</a:t>
            </a:r>
            <a:endParaRPr lang="fr-FR" dirty="0"/>
          </a:p>
        </p:txBody>
      </p:sp>
      <p:pic>
        <p:nvPicPr>
          <p:cNvPr id="10" name="Graphique 9" descr="Porte fermée avec un remplissage uni">
            <a:extLst>
              <a:ext uri="{FF2B5EF4-FFF2-40B4-BE49-F238E27FC236}">
                <a16:creationId xmlns:a16="http://schemas.microsoft.com/office/drawing/2014/main" id="{AAEF5361-63D5-D44B-90B6-C4F43B4537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44631" y="2167942"/>
            <a:ext cx="914400" cy="914400"/>
          </a:xfrm>
          <a:prstGeom prst="rect">
            <a:avLst/>
          </a:prstGeom>
        </p:spPr>
      </p:pic>
      <p:pic>
        <p:nvPicPr>
          <p:cNvPr id="17" name="Graphique 16" descr="Chronomètre 66% avec un remplissage uni">
            <a:extLst>
              <a:ext uri="{FF2B5EF4-FFF2-40B4-BE49-F238E27FC236}">
                <a16:creationId xmlns:a16="http://schemas.microsoft.com/office/drawing/2014/main" id="{4FFD9559-7053-EA4E-9522-C148DF93BA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79978" y="216794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1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4" grpId="0"/>
      <p:bldP spid="15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F9F0E-171F-402F-8EE5-D73D089D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19" y="321820"/>
            <a:ext cx="5832563" cy="748259"/>
          </a:xfrm>
        </p:spPr>
        <p:txBody>
          <a:bodyPr/>
          <a:lstStyle/>
          <a:p>
            <a:r>
              <a:rPr lang="fr-FR" dirty="0"/>
              <a:t>Réalisé au 31/12/2022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75B8D01-E4E6-4759-A8A3-74DCF816F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954" y="219422"/>
            <a:ext cx="3810330" cy="78035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BD563FB-1FB4-C047-AD07-1541F562CF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177" y="999778"/>
            <a:ext cx="7348268" cy="3228784"/>
          </a:xfrm>
          <a:prstGeom prst="rect">
            <a:avLst/>
          </a:prstGeom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E4C5549F-8BF4-5E48-BC76-0D8BB9AE7C32}"/>
              </a:ext>
            </a:extLst>
          </p:cNvPr>
          <p:cNvSpPr txBox="1">
            <a:spLocks/>
          </p:cNvSpPr>
          <p:nvPr/>
        </p:nvSpPr>
        <p:spPr>
          <a:xfrm>
            <a:off x="912219" y="4802588"/>
            <a:ext cx="7817713" cy="173359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dirty="0"/>
              <a:t>Projeté au 1/01/2022</a:t>
            </a:r>
          </a:p>
          <a:p>
            <a:r>
              <a:rPr lang="fr-FR" sz="1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28320 Nuitées			71384 repas 				1 382 779€</a:t>
            </a:r>
            <a:r>
              <a:rPr lang="fr-FR" sz="18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endParaRPr lang="fr-FR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2400" dirty="0"/>
              <a:t>Projeté au 15/04/2022</a:t>
            </a:r>
          </a:p>
          <a:p>
            <a:r>
              <a:rPr lang="fr-FR" sz="1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21618 Nuitées			50802 repas 				911 381€</a:t>
            </a:r>
            <a:endParaRPr lang="fr-FR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07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F9F0E-171F-402F-8EE5-D73D089D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429" y="219422"/>
            <a:ext cx="5832563" cy="748259"/>
          </a:xfrm>
        </p:spPr>
        <p:txBody>
          <a:bodyPr/>
          <a:lstStyle/>
          <a:p>
            <a:r>
              <a:rPr lang="fr-FR" dirty="0"/>
              <a:t>Nos clients…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75B8D01-E4E6-4759-A8A3-74DCF816F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954" y="219422"/>
            <a:ext cx="3810330" cy="78035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B9AA211-D245-0A4A-A502-883236F0A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554" y="1766811"/>
            <a:ext cx="3599911" cy="261811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5023FFB-CC2E-2143-9B0D-14E887EB6AF1}"/>
              </a:ext>
            </a:extLst>
          </p:cNvPr>
          <p:cNvSpPr txBox="1"/>
          <p:nvPr/>
        </p:nvSpPr>
        <p:spPr>
          <a:xfrm>
            <a:off x="357438" y="1388852"/>
            <a:ext cx="2873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PIRIAC - La Rose des Vents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B4276B6-0109-5540-87EB-0D07FA7639B9}"/>
              </a:ext>
            </a:extLst>
          </p:cNvPr>
          <p:cNvSpPr txBox="1"/>
          <p:nvPr/>
        </p:nvSpPr>
        <p:spPr>
          <a:xfrm>
            <a:off x="4644544" y="1388852"/>
            <a:ext cx="290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MESQUER – Les Vents salés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DAF0CE-8E2E-264C-931E-7EDEBE3D96DF}"/>
              </a:ext>
            </a:extLst>
          </p:cNvPr>
          <p:cNvSpPr txBox="1"/>
          <p:nvPr/>
        </p:nvSpPr>
        <p:spPr>
          <a:xfrm>
            <a:off x="8665768" y="1397479"/>
            <a:ext cx="2511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GAVARNIE – Le Desman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39E09B6-C633-5543-BAF0-324F7296FF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9901" y="1758184"/>
            <a:ext cx="3376182" cy="235969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B9AC6F6-1AFF-6945-A555-6D9737DFFF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36031" y="1856156"/>
            <a:ext cx="3330256" cy="2261725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1F2CB367-1502-CD44-84F5-74DCFC1D0B9A}"/>
              </a:ext>
            </a:extLst>
          </p:cNvPr>
          <p:cNvSpPr txBox="1"/>
          <p:nvPr/>
        </p:nvSpPr>
        <p:spPr>
          <a:xfrm>
            <a:off x="621102" y="4563374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125 km / -1h30</a:t>
            </a:r>
          </a:p>
        </p:txBody>
      </p:sp>
      <p:pic>
        <p:nvPicPr>
          <p:cNvPr id="19" name="Graphique 18" descr="Double itinéraire avec un chemin contour">
            <a:extLst>
              <a:ext uri="{FF2B5EF4-FFF2-40B4-BE49-F238E27FC236}">
                <a16:creationId xmlns:a16="http://schemas.microsoft.com/office/drawing/2014/main" id="{965DB1B0-05C9-FC4F-9BF9-102E5F4E7B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4063" y="4393555"/>
            <a:ext cx="539151" cy="539151"/>
          </a:xfrm>
          <a:prstGeom prst="rect">
            <a:avLst/>
          </a:prstGeom>
        </p:spPr>
      </p:pic>
      <p:pic>
        <p:nvPicPr>
          <p:cNvPr id="20" name="Graphique 19" descr="Double itinéraire avec un chemin contour">
            <a:extLst>
              <a:ext uri="{FF2B5EF4-FFF2-40B4-BE49-F238E27FC236}">
                <a16:creationId xmlns:a16="http://schemas.microsoft.com/office/drawing/2014/main" id="{9BB90172-EBE7-C94F-A29B-B00C815D3F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7693" y="4393555"/>
            <a:ext cx="539151" cy="539151"/>
          </a:xfrm>
          <a:prstGeom prst="rect">
            <a:avLst/>
          </a:prstGeom>
        </p:spPr>
      </p:pic>
      <p:pic>
        <p:nvPicPr>
          <p:cNvPr id="21" name="Graphique 20" descr="Double itinéraire avec un chemin contour">
            <a:extLst>
              <a:ext uri="{FF2B5EF4-FFF2-40B4-BE49-F238E27FC236}">
                <a16:creationId xmlns:a16="http://schemas.microsoft.com/office/drawing/2014/main" id="{5C428D96-C000-5343-AF0B-FBF92484E1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96192" y="4478464"/>
            <a:ext cx="539151" cy="539151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9DDC74EC-7B64-084D-93D8-A8439A02CCE8}"/>
              </a:ext>
            </a:extLst>
          </p:cNvPr>
          <p:cNvSpPr txBox="1"/>
          <p:nvPr/>
        </p:nvSpPr>
        <p:spPr>
          <a:xfrm>
            <a:off x="5356844" y="4563373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190 km / +2h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CD6FC74-3317-784B-BA09-4DC323D42A0E}"/>
              </a:ext>
            </a:extLst>
          </p:cNvPr>
          <p:cNvSpPr txBox="1"/>
          <p:nvPr/>
        </p:nvSpPr>
        <p:spPr>
          <a:xfrm>
            <a:off x="9092761" y="4604927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380 km / +3h30</a:t>
            </a:r>
          </a:p>
        </p:txBody>
      </p:sp>
      <p:pic>
        <p:nvPicPr>
          <p:cNvPr id="25" name="Graphique 24" descr="Chariot de courses contour">
            <a:extLst>
              <a:ext uri="{FF2B5EF4-FFF2-40B4-BE49-F238E27FC236}">
                <a16:creationId xmlns:a16="http://schemas.microsoft.com/office/drawing/2014/main" id="{7251BA41-FAF5-F546-A823-C9D5D51541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4063" y="5111152"/>
            <a:ext cx="467425" cy="467425"/>
          </a:xfrm>
          <a:prstGeom prst="rect">
            <a:avLst/>
          </a:prstGeom>
        </p:spPr>
      </p:pic>
      <p:pic>
        <p:nvPicPr>
          <p:cNvPr id="26" name="Graphique 25" descr="Chariot de courses contour">
            <a:extLst>
              <a:ext uri="{FF2B5EF4-FFF2-40B4-BE49-F238E27FC236}">
                <a16:creationId xmlns:a16="http://schemas.microsoft.com/office/drawing/2014/main" id="{ABD4F1F7-0A52-5340-AEA5-834CD01C76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17693" y="5111151"/>
            <a:ext cx="467425" cy="467425"/>
          </a:xfrm>
          <a:prstGeom prst="rect">
            <a:avLst/>
          </a:prstGeom>
        </p:spPr>
      </p:pic>
      <p:pic>
        <p:nvPicPr>
          <p:cNvPr id="27" name="Graphique 26" descr="Chariot de courses contour">
            <a:extLst>
              <a:ext uri="{FF2B5EF4-FFF2-40B4-BE49-F238E27FC236}">
                <a16:creationId xmlns:a16="http://schemas.microsoft.com/office/drawing/2014/main" id="{0EA03702-17B9-0040-922C-29D90A6545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32054" y="5076646"/>
            <a:ext cx="467425" cy="467425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2CCD0EC4-4632-A844-9BBD-B06D885561E5}"/>
              </a:ext>
            </a:extLst>
          </p:cNvPr>
          <p:cNvSpPr txBox="1"/>
          <p:nvPr/>
        </p:nvSpPr>
        <p:spPr>
          <a:xfrm>
            <a:off x="621102" y="5160197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53,31€ / 3,3 jours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CDA59FB-1520-C542-9E2A-8604C0C410DA}"/>
              </a:ext>
            </a:extLst>
          </p:cNvPr>
          <p:cNvSpPr txBox="1"/>
          <p:nvPr/>
        </p:nvSpPr>
        <p:spPr>
          <a:xfrm>
            <a:off x="5356844" y="5157489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39,02€ / 2,1 jours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C1ECD5F-E194-2448-A809-230470425791}"/>
              </a:ext>
            </a:extLst>
          </p:cNvPr>
          <p:cNvSpPr txBox="1"/>
          <p:nvPr/>
        </p:nvSpPr>
        <p:spPr>
          <a:xfrm>
            <a:off x="9123714" y="5157489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48,02€ / 2,4 jours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F810B74-3E23-0A41-B469-50BA8FE32AE4}"/>
              </a:ext>
            </a:extLst>
          </p:cNvPr>
          <p:cNvSpPr txBox="1"/>
          <p:nvPr/>
        </p:nvSpPr>
        <p:spPr>
          <a:xfrm>
            <a:off x="669113" y="585511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4,2 </a:t>
            </a:r>
            <a:r>
              <a:rPr lang="fr-FR" dirty="0" err="1"/>
              <a:t>anim</a:t>
            </a:r>
            <a:endParaRPr lang="fr-FR" dirty="0"/>
          </a:p>
        </p:txBody>
      </p:sp>
      <p:pic>
        <p:nvPicPr>
          <p:cNvPr id="33" name="Graphique 32" descr="Crabe contour">
            <a:extLst>
              <a:ext uri="{FF2B5EF4-FFF2-40B4-BE49-F238E27FC236}">
                <a16:creationId xmlns:a16="http://schemas.microsoft.com/office/drawing/2014/main" id="{FDF4AA39-A53B-1348-ACE6-C822215202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1716" y="5806068"/>
            <a:ext cx="467425" cy="467425"/>
          </a:xfrm>
          <a:prstGeom prst="rect">
            <a:avLst/>
          </a:prstGeom>
        </p:spPr>
      </p:pic>
      <p:pic>
        <p:nvPicPr>
          <p:cNvPr id="34" name="Graphique 33" descr="Crabe contour">
            <a:extLst>
              <a:ext uri="{FF2B5EF4-FFF2-40B4-BE49-F238E27FC236}">
                <a16:creationId xmlns:a16="http://schemas.microsoft.com/office/drawing/2014/main" id="{58188BA7-D136-C24D-8B6F-CF6AB4E3E1B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92373" y="5784989"/>
            <a:ext cx="467425" cy="467425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AEBBC01C-3C33-D848-A0C1-52D335CFB0A1}"/>
              </a:ext>
            </a:extLst>
          </p:cNvPr>
          <p:cNvSpPr txBox="1"/>
          <p:nvPr/>
        </p:nvSpPr>
        <p:spPr>
          <a:xfrm>
            <a:off x="5372181" y="583403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2,4 </a:t>
            </a:r>
            <a:r>
              <a:rPr lang="fr-FR" dirty="0" err="1"/>
              <a:t>anim</a:t>
            </a:r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1C12AE6-523C-994E-A9F3-C9F7D6280FC3}"/>
              </a:ext>
            </a:extLst>
          </p:cNvPr>
          <p:cNvSpPr txBox="1"/>
          <p:nvPr/>
        </p:nvSpPr>
        <p:spPr>
          <a:xfrm>
            <a:off x="9123714" y="575319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 </a:t>
            </a:r>
            <a:r>
              <a:rPr lang="fr-FR" dirty="0" err="1"/>
              <a:t>anim</a:t>
            </a:r>
            <a:r>
              <a:rPr lang="fr-FR" dirty="0"/>
              <a:t> / 3 </a:t>
            </a:r>
            <a:r>
              <a:rPr lang="fr-FR" dirty="0" err="1"/>
              <a:t>anim</a:t>
            </a:r>
            <a:endParaRPr lang="fr-FR" dirty="0"/>
          </a:p>
        </p:txBody>
      </p:sp>
      <p:pic>
        <p:nvPicPr>
          <p:cNvPr id="37" name="Graphique 36" descr="Crabe contour">
            <a:extLst>
              <a:ext uri="{FF2B5EF4-FFF2-40B4-BE49-F238E27FC236}">
                <a16:creationId xmlns:a16="http://schemas.microsoft.com/office/drawing/2014/main" id="{B46107A3-125B-314D-ACEC-265EB17F43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32054" y="5720778"/>
            <a:ext cx="467425" cy="4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9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F555F7F-01B7-42F1-BFA1-C12F81BBB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852341"/>
              </p:ext>
            </p:extLst>
          </p:nvPr>
        </p:nvGraphicFramePr>
        <p:xfrm>
          <a:off x="190500" y="1390650"/>
          <a:ext cx="12001500" cy="5233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CBBF0864-893E-4785-AC75-0B79409EB6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7751" y="220101"/>
            <a:ext cx="38100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77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9100EEB-300E-F841-A9D2-8BCD7E88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Classes de mer à Piriac et Mesquer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579763-85F2-C241-8DA0-1562B9FBD113}"/>
              </a:ext>
            </a:extLst>
          </p:cNvPr>
          <p:cNvSpPr txBox="1"/>
          <p:nvPr/>
        </p:nvSpPr>
        <p:spPr>
          <a:xfrm>
            <a:off x="673754" y="21605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bg1"/>
                </a:solidFill>
              </a:rPr>
              <a:t>De 5 jours à 3,2 jours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bg1"/>
                </a:solidFill>
              </a:rPr>
              <a:t>De 90% d’élémentaires à 60%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bg1"/>
                </a:solidFill>
              </a:rPr>
              <a:t>De 2 classes à 3,6 classes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i="1">
                <a:solidFill>
                  <a:schemeClr val="bg1"/>
                </a:solidFill>
              </a:rPr>
              <a:t>De 1 animation non encadrée à 3/séjour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bg1"/>
                </a:solidFill>
              </a:rPr>
              <a:t>De 70% des écoles 44 à 50%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i="1">
                <a:solidFill>
                  <a:schemeClr val="bg1"/>
                </a:solidFill>
              </a:rPr>
              <a:t>De 1 sur 3 à 1 sur 8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Graphique 12" descr="Crabe contour">
            <a:extLst>
              <a:ext uri="{FF2B5EF4-FFF2-40B4-BE49-F238E27FC236}">
                <a16:creationId xmlns:a16="http://schemas.microsoft.com/office/drawing/2014/main" id="{A5E517B4-EFB8-3744-B9C7-6BD21C2BB9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948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1198</Words>
  <Application>Microsoft Macintosh PowerPoint</Application>
  <PresentationFormat>Grand écran</PresentationFormat>
  <Paragraphs>135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Facette</vt:lpstr>
      <vt:lpstr>Assemblée Générale  11 Mars 2023</vt:lpstr>
      <vt:lpstr>Présentation PowerPoint</vt:lpstr>
      <vt:lpstr>« Je déteste faire le ménage. Vous faites le lit, la vaisselle et six mois après, tout est à recommencer ».</vt:lpstr>
      <vt:lpstr>Présentation PowerPoint</vt:lpstr>
      <vt:lpstr>ANNÉE 2022</vt:lpstr>
      <vt:lpstr>Réalisé au 31/12/2022</vt:lpstr>
      <vt:lpstr>Nos clients… </vt:lpstr>
      <vt:lpstr>Présentation PowerPoint</vt:lpstr>
      <vt:lpstr>Classes de mer à Piriac et Mesquer : </vt:lpstr>
      <vt:lpstr>Séjours de Vacances </vt:lpstr>
      <vt:lpstr>Accueil de groupes constitués</vt:lpstr>
      <vt:lpstr>Accueil de groupes individuels</vt:lpstr>
      <vt:lpstr>Présentation PowerPoint</vt:lpstr>
      <vt:lpstr>Une activité 2019- 2020-2021-2022-2023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d’Administration  25 janvier 2020</dc:title>
  <dc:creator>Pierre CHÉNOT</dc:creator>
  <cp:lastModifiedBy>Pierre CHÉNOT</cp:lastModifiedBy>
  <cp:revision>70</cp:revision>
  <cp:lastPrinted>2023-03-11T06:36:44Z</cp:lastPrinted>
  <dcterms:created xsi:type="dcterms:W3CDTF">2020-01-25T07:08:16Z</dcterms:created>
  <dcterms:modified xsi:type="dcterms:W3CDTF">2023-03-11T13:52:07Z</dcterms:modified>
</cp:coreProperties>
</file>